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330" r:id="rId4"/>
    <p:sldId id="354" r:id="rId5"/>
    <p:sldId id="350" r:id="rId6"/>
    <p:sldId id="351" r:id="rId7"/>
    <p:sldId id="352" r:id="rId8"/>
    <p:sldId id="355" r:id="rId9"/>
    <p:sldId id="356" r:id="rId10"/>
    <p:sldId id="357" r:id="rId11"/>
    <p:sldId id="358" r:id="rId12"/>
    <p:sldId id="349" r:id="rId13"/>
    <p:sldId id="363" r:id="rId14"/>
    <p:sldId id="359" r:id="rId15"/>
    <p:sldId id="362" r:id="rId16"/>
    <p:sldId id="36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06-Dec-18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06-Dec-18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06-Dec-18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06-Dec-18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06-Dec-18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06-Dec-18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06-Dec-18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06-Dec-18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06-Dec-18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06-Dec-18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06-Dec-18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06-Dec-18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06-Dec-18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06-Dec-18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06-Dec-18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06-Dec-18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06-Dec-18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06-Dec-18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549" y="154546"/>
            <a:ext cx="11320530" cy="2665927"/>
          </a:xfrm>
        </p:spPr>
        <p:txBody>
          <a:bodyPr>
            <a:noAutofit/>
          </a:bodyPr>
          <a:lstStyle/>
          <a:p>
            <a:r>
              <a:rPr lang="en-US" altLang="en-US" sz="36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Reproduction in farm animals </a:t>
            </a:r>
            <a:r>
              <a:rPr lang="en-US" altLang="en-US" sz="3600" dirty="0">
                <a:solidFill>
                  <a:srgbClr val="FFFF00"/>
                </a:solidFill>
                <a:latin typeface="Arial Black" panose="020B0A04020102020204" pitchFamily="34" charset="0"/>
              </a:rPr>
              <a:t/>
            </a:r>
            <a:br>
              <a:rPr lang="en-US" altLang="en-US" sz="3600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2305317"/>
            <a:ext cx="9001462" cy="4430333"/>
          </a:xfrm>
        </p:spPr>
        <p:txBody>
          <a:bodyPr>
            <a:no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89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549" y="154546"/>
            <a:ext cx="11320530" cy="6581104"/>
          </a:xfrm>
        </p:spPr>
        <p:txBody>
          <a:bodyPr>
            <a:noAutofit/>
          </a:bodyPr>
          <a:lstStyle/>
          <a:p>
            <a:r>
              <a:rPr lang="en-US" altLang="en-US" sz="36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3600" dirty="0">
                <a:solidFill>
                  <a:srgbClr val="FFFF00"/>
                </a:solidFill>
                <a:latin typeface="Arial Black" panose="020B0A04020102020204" pitchFamily="34" charset="0"/>
              </a:rPr>
              <a:t/>
            </a:r>
            <a:br>
              <a:rPr lang="en-US" altLang="en-US" sz="3600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2305317"/>
            <a:ext cx="9001462" cy="4430333"/>
          </a:xfrm>
        </p:spPr>
        <p:txBody>
          <a:bodyPr>
            <a:no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677176" y="183674"/>
            <a:ext cx="2575775" cy="9144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Hypothomes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5722748" y="1197927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07380" y="1242905"/>
            <a:ext cx="1507065" cy="48920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GnRH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778062" y="2305316"/>
            <a:ext cx="2374005" cy="914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Pituitary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5722748" y="3393678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22382" y="4913287"/>
            <a:ext cx="148536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Ovary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9" name="Curved Right Arrow 18"/>
          <p:cNvSpPr/>
          <p:nvPr/>
        </p:nvSpPr>
        <p:spPr>
          <a:xfrm rot="10800000">
            <a:off x="9929728" y="2607776"/>
            <a:ext cx="731520" cy="264670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Plus 19"/>
          <p:cNvSpPr/>
          <p:nvPr/>
        </p:nvSpPr>
        <p:spPr>
          <a:xfrm>
            <a:off x="10809898" y="2968482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809898" y="3931128"/>
            <a:ext cx="973096" cy="48920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L</a:t>
            </a:r>
            <a:r>
              <a:rPr lang="en-US" sz="2000" b="1" dirty="0" smtClean="0">
                <a:solidFill>
                  <a:srgbClr val="002060"/>
                </a:solidFill>
              </a:rPr>
              <a:t>H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3" name="Minus 22"/>
          <p:cNvSpPr/>
          <p:nvPr/>
        </p:nvSpPr>
        <p:spPr>
          <a:xfrm>
            <a:off x="9472528" y="2987898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9414912" y="3931128"/>
            <a:ext cx="955073" cy="48920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FSH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 rot="1004008">
            <a:off x="5962073" y="4935480"/>
            <a:ext cx="491888" cy="14581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196994" y="3516313"/>
            <a:ext cx="955073" cy="48920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FSH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58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5" y="167425"/>
            <a:ext cx="10752402" cy="6490952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The animals classified in to three types according to the appearance of estrus </a:t>
            </a:r>
          </a:p>
          <a:p>
            <a:pPr lvl="1"/>
            <a:r>
              <a:rPr lang="en-US" sz="2800" dirty="0" smtClean="0">
                <a:solidFill>
                  <a:srgbClr val="92D050"/>
                </a:solidFill>
              </a:rPr>
              <a:t>Continuous appearance of estrus cycle (cow)</a:t>
            </a:r>
          </a:p>
          <a:p>
            <a:pPr lvl="2"/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Pregnancy or disease </a:t>
            </a:r>
          </a:p>
          <a:p>
            <a:pPr lvl="1"/>
            <a:r>
              <a:rPr lang="en-US" sz="2800" dirty="0" smtClean="0">
                <a:solidFill>
                  <a:srgbClr val="92D050"/>
                </a:solidFill>
              </a:rPr>
              <a:t>Seasonal poly estrus animals (in limit time which is called season)</a:t>
            </a:r>
          </a:p>
          <a:p>
            <a:pPr lvl="2"/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Horse </a:t>
            </a:r>
          </a:p>
          <a:p>
            <a:pPr lvl="2"/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Sheep and goat </a:t>
            </a:r>
          </a:p>
          <a:p>
            <a:pPr lvl="1"/>
            <a:r>
              <a:rPr lang="en-US" sz="2800" dirty="0" smtClean="0">
                <a:solidFill>
                  <a:srgbClr val="92D050"/>
                </a:solidFill>
              </a:rPr>
              <a:t>Seasonal monoestrus animals </a:t>
            </a:r>
            <a:r>
              <a:rPr lang="en-US" sz="2800" dirty="0">
                <a:solidFill>
                  <a:srgbClr val="92D050"/>
                </a:solidFill>
              </a:rPr>
              <a:t>(in limit time which is called season)</a:t>
            </a:r>
            <a:endParaRPr lang="en-US" sz="2800" dirty="0" smtClean="0">
              <a:solidFill>
                <a:srgbClr val="92D050"/>
              </a:solidFill>
            </a:endParaRPr>
          </a:p>
          <a:p>
            <a:pPr lvl="2"/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Dog and cat  </a:t>
            </a:r>
            <a:endParaRPr lang="en-US" sz="2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66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67425"/>
            <a:ext cx="10353762" cy="6490952"/>
          </a:xfrm>
        </p:spPr>
        <p:txBody>
          <a:bodyPr>
            <a:normAutofit/>
          </a:bodyPr>
          <a:lstStyle/>
          <a:p>
            <a:pPr lvl="1"/>
            <a:r>
              <a:rPr lang="en-US" sz="3600" b="1" dirty="0" smtClean="0">
                <a:solidFill>
                  <a:srgbClr val="FFFF00"/>
                </a:solidFill>
                <a:effectLst/>
              </a:rPr>
              <a:t>Seasonality</a:t>
            </a:r>
            <a:r>
              <a:rPr lang="en-US" sz="2400" b="1" dirty="0" smtClean="0"/>
              <a:t> </a:t>
            </a:r>
          </a:p>
          <a:p>
            <a:r>
              <a:rPr lang="en-US" sz="2800" dirty="0" smtClean="0"/>
              <a:t>The season : </a:t>
            </a:r>
            <a:r>
              <a:rPr lang="en-US" sz="2800" dirty="0" smtClean="0">
                <a:solidFill>
                  <a:srgbClr val="FFC000"/>
                </a:solidFill>
              </a:rPr>
              <a:t>Reproduction in limit time</a:t>
            </a:r>
          </a:p>
          <a:p>
            <a:r>
              <a:rPr lang="en-US" sz="2800" dirty="0" smtClean="0"/>
              <a:t>The light play an important role for reproduction  </a:t>
            </a:r>
          </a:p>
          <a:p>
            <a:r>
              <a:rPr lang="en-US" sz="2800" dirty="0" smtClean="0"/>
              <a:t>Two types of season: </a:t>
            </a:r>
          </a:p>
          <a:p>
            <a:r>
              <a:rPr lang="en-US" sz="2800" dirty="0" smtClean="0"/>
              <a:t>Long day breeder ( horse) </a:t>
            </a:r>
          </a:p>
          <a:p>
            <a:r>
              <a:rPr lang="en-US" sz="2800" dirty="0" smtClean="0"/>
              <a:t>Short day breeder ( sheep and goat)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863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67425"/>
            <a:ext cx="10353762" cy="6490952"/>
          </a:xfrm>
        </p:spPr>
        <p:txBody>
          <a:bodyPr>
            <a:normAutofit/>
          </a:bodyPr>
          <a:lstStyle/>
          <a:p>
            <a:pPr lvl="1"/>
            <a:r>
              <a:rPr lang="en-US" sz="3600" b="1" dirty="0" smtClean="0">
                <a:solidFill>
                  <a:srgbClr val="FFFF00"/>
                </a:solidFill>
                <a:effectLst/>
              </a:rPr>
              <a:t>Seasonality</a:t>
            </a:r>
            <a:r>
              <a:rPr lang="en-US" sz="2400" b="1" dirty="0" smtClean="0"/>
              <a:t> </a:t>
            </a:r>
          </a:p>
          <a:p>
            <a:r>
              <a:rPr lang="en-US" sz="2800" dirty="0" smtClean="0"/>
              <a:t>Long day breeder animals </a:t>
            </a:r>
          </a:p>
          <a:p>
            <a:r>
              <a:rPr lang="en-US" sz="2800" dirty="0" smtClean="0"/>
              <a:t>From the end of December </a:t>
            </a:r>
            <a:endParaRPr lang="en-US" sz="2800" dirty="0"/>
          </a:p>
        </p:txBody>
      </p:sp>
      <p:sp>
        <p:nvSpPr>
          <p:cNvPr id="4" name="16-Point Star 3"/>
          <p:cNvSpPr/>
          <p:nvPr/>
        </p:nvSpPr>
        <p:spPr>
          <a:xfrm>
            <a:off x="8976575" y="611746"/>
            <a:ext cx="914400" cy="914400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9191459" y="1622738"/>
            <a:ext cx="484632" cy="65682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976575" y="2446984"/>
            <a:ext cx="914400" cy="540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Eyes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9191459" y="3084489"/>
            <a:ext cx="484632" cy="65682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8757634" y="3837904"/>
            <a:ext cx="1352281" cy="540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Pineal gland 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9191457" y="4475409"/>
            <a:ext cx="484632" cy="65682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8757634" y="5248140"/>
            <a:ext cx="2279560" cy="540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Melatonin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7793175" y="5276280"/>
            <a:ext cx="835283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834130" y="5248140"/>
            <a:ext cx="1829869" cy="540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  GnRH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Minus 16"/>
          <p:cNvSpPr/>
          <p:nvPr/>
        </p:nvSpPr>
        <p:spPr>
          <a:xfrm>
            <a:off x="5834130" y="5267457"/>
            <a:ext cx="527499" cy="502277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>
            <a:off x="4740495" y="5285102"/>
            <a:ext cx="835283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701891" y="5285102"/>
            <a:ext cx="1829869" cy="540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  Anestrus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8976575" y="600733"/>
            <a:ext cx="914400" cy="612648"/>
          </a:xfrm>
          <a:prstGeom prst="cloudCallou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lus 9"/>
          <p:cNvSpPr/>
          <p:nvPr/>
        </p:nvSpPr>
        <p:spPr>
          <a:xfrm>
            <a:off x="8757634" y="5310859"/>
            <a:ext cx="475520" cy="489397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9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67425"/>
            <a:ext cx="10353762" cy="6490952"/>
          </a:xfrm>
        </p:spPr>
        <p:txBody>
          <a:bodyPr>
            <a:normAutofit/>
          </a:bodyPr>
          <a:lstStyle/>
          <a:p>
            <a:pPr lvl="1"/>
            <a:r>
              <a:rPr lang="en-US" sz="3600" b="1" dirty="0" smtClean="0">
                <a:solidFill>
                  <a:srgbClr val="FFFF00"/>
                </a:solidFill>
                <a:effectLst/>
              </a:rPr>
              <a:t>Seasonality</a:t>
            </a:r>
            <a:r>
              <a:rPr lang="en-US" sz="2400" b="1" dirty="0" smtClean="0"/>
              <a:t> </a:t>
            </a:r>
          </a:p>
          <a:p>
            <a:r>
              <a:rPr lang="en-US" sz="2800" dirty="0" smtClean="0"/>
              <a:t>Long day breeder animals </a:t>
            </a:r>
          </a:p>
          <a:p>
            <a:r>
              <a:rPr lang="en-US" sz="2800" dirty="0" smtClean="0"/>
              <a:t>From the end of December </a:t>
            </a:r>
            <a:endParaRPr lang="en-US" sz="2800" dirty="0"/>
          </a:p>
        </p:txBody>
      </p:sp>
      <p:sp>
        <p:nvSpPr>
          <p:cNvPr id="4" name="16-Point Star 3"/>
          <p:cNvSpPr/>
          <p:nvPr/>
        </p:nvSpPr>
        <p:spPr>
          <a:xfrm>
            <a:off x="8976575" y="611746"/>
            <a:ext cx="914400" cy="914400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9191459" y="1622738"/>
            <a:ext cx="484632" cy="65682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976575" y="2446984"/>
            <a:ext cx="914400" cy="540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Eyes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9191459" y="3084489"/>
            <a:ext cx="484632" cy="65682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8757634" y="3837904"/>
            <a:ext cx="1352281" cy="540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Pineal gland 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9191457" y="4475409"/>
            <a:ext cx="484632" cy="65682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8256284" y="5248140"/>
            <a:ext cx="2046816" cy="540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Melatonin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7225168" y="5259340"/>
            <a:ext cx="835283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109010" y="5218322"/>
            <a:ext cx="1829869" cy="540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  GnRH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Left Arrow 17"/>
          <p:cNvSpPr/>
          <p:nvPr/>
        </p:nvSpPr>
        <p:spPr>
          <a:xfrm>
            <a:off x="4018051" y="5246463"/>
            <a:ext cx="835283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538650" y="5219999"/>
            <a:ext cx="1299163" cy="540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Estrus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" name="Plus 19"/>
          <p:cNvSpPr/>
          <p:nvPr/>
        </p:nvSpPr>
        <p:spPr>
          <a:xfrm>
            <a:off x="5155217" y="5218322"/>
            <a:ext cx="614902" cy="566669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inus 20"/>
          <p:cNvSpPr/>
          <p:nvPr/>
        </p:nvSpPr>
        <p:spPr>
          <a:xfrm>
            <a:off x="8256283" y="5282718"/>
            <a:ext cx="440153" cy="471755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8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67425"/>
            <a:ext cx="10353762" cy="6490952"/>
          </a:xfrm>
        </p:spPr>
        <p:txBody>
          <a:bodyPr>
            <a:normAutofit/>
          </a:bodyPr>
          <a:lstStyle/>
          <a:p>
            <a:pPr lvl="1"/>
            <a:r>
              <a:rPr lang="en-US" sz="3600" b="1" dirty="0" smtClean="0">
                <a:solidFill>
                  <a:srgbClr val="FFFF00"/>
                </a:solidFill>
                <a:effectLst/>
              </a:rPr>
              <a:t>Seasonality</a:t>
            </a:r>
            <a:r>
              <a:rPr lang="en-US" sz="2400" b="1" dirty="0" smtClean="0"/>
              <a:t> </a:t>
            </a:r>
          </a:p>
          <a:p>
            <a:r>
              <a:rPr lang="en-US" sz="2800" dirty="0" smtClean="0"/>
              <a:t>Short day breeder animals </a:t>
            </a:r>
          </a:p>
          <a:p>
            <a:r>
              <a:rPr lang="en-US" sz="2800" dirty="0" smtClean="0"/>
              <a:t>From the end of June </a:t>
            </a:r>
            <a:endParaRPr lang="en-US" sz="2800" dirty="0"/>
          </a:p>
        </p:txBody>
      </p:sp>
      <p:sp>
        <p:nvSpPr>
          <p:cNvPr id="4" name="16-Point Star 3"/>
          <p:cNvSpPr/>
          <p:nvPr/>
        </p:nvSpPr>
        <p:spPr>
          <a:xfrm>
            <a:off x="8976575" y="611746"/>
            <a:ext cx="914400" cy="914400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9191459" y="1622738"/>
            <a:ext cx="484632" cy="65682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976575" y="2446984"/>
            <a:ext cx="914400" cy="540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Eyes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9191459" y="3084489"/>
            <a:ext cx="484632" cy="65682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8757634" y="3837904"/>
            <a:ext cx="1352281" cy="540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Pineal gland 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9191457" y="4475409"/>
            <a:ext cx="484632" cy="65682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8434995" y="5262690"/>
            <a:ext cx="2190075" cy="540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   Melatonin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7504709" y="5287483"/>
            <a:ext cx="835283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616952" y="5262690"/>
            <a:ext cx="1829869" cy="540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  GnRH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Minus 16"/>
          <p:cNvSpPr/>
          <p:nvPr/>
        </p:nvSpPr>
        <p:spPr>
          <a:xfrm>
            <a:off x="5692129" y="5306088"/>
            <a:ext cx="527499" cy="502277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>
            <a:off x="4656714" y="5318971"/>
            <a:ext cx="835283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701891" y="5285102"/>
            <a:ext cx="1829869" cy="540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  Anestrus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" name="Minus 19"/>
          <p:cNvSpPr/>
          <p:nvPr/>
        </p:nvSpPr>
        <p:spPr>
          <a:xfrm>
            <a:off x="8493884" y="5286776"/>
            <a:ext cx="527499" cy="502277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4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67425"/>
            <a:ext cx="10353762" cy="6490952"/>
          </a:xfrm>
        </p:spPr>
        <p:txBody>
          <a:bodyPr>
            <a:normAutofit/>
          </a:bodyPr>
          <a:lstStyle/>
          <a:p>
            <a:pPr lvl="1"/>
            <a:r>
              <a:rPr lang="en-US" sz="3600" b="1" dirty="0" smtClean="0">
                <a:solidFill>
                  <a:srgbClr val="FFFF00"/>
                </a:solidFill>
                <a:effectLst/>
              </a:rPr>
              <a:t>Seasonality</a:t>
            </a:r>
            <a:r>
              <a:rPr lang="en-US" sz="2400" b="1" dirty="0" smtClean="0"/>
              <a:t> </a:t>
            </a:r>
          </a:p>
          <a:p>
            <a:r>
              <a:rPr lang="en-US" sz="2800" dirty="0" smtClean="0"/>
              <a:t>Short day breeder animals </a:t>
            </a:r>
          </a:p>
          <a:p>
            <a:r>
              <a:rPr lang="en-US" sz="2800" dirty="0" smtClean="0"/>
              <a:t>From the end </a:t>
            </a:r>
            <a:r>
              <a:rPr lang="en-US" sz="2800" dirty="0"/>
              <a:t>of June </a:t>
            </a:r>
          </a:p>
        </p:txBody>
      </p:sp>
      <p:sp>
        <p:nvSpPr>
          <p:cNvPr id="4" name="16-Point Star 3"/>
          <p:cNvSpPr/>
          <p:nvPr/>
        </p:nvSpPr>
        <p:spPr>
          <a:xfrm>
            <a:off x="8976575" y="611746"/>
            <a:ext cx="914400" cy="914400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9191459" y="1622738"/>
            <a:ext cx="484632" cy="65682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976575" y="2446984"/>
            <a:ext cx="914400" cy="540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Eyes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9191459" y="3084489"/>
            <a:ext cx="484632" cy="65682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8499058" y="3809762"/>
            <a:ext cx="1906073" cy="540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Pineal gland 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9191457" y="4475409"/>
            <a:ext cx="484632" cy="65682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8281798" y="5230234"/>
            <a:ext cx="2331076" cy="540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    Melatonin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7077976" y="5258374"/>
            <a:ext cx="835283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998845" y="5230234"/>
            <a:ext cx="1829869" cy="540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  GnRH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Left Arrow 17"/>
          <p:cNvSpPr/>
          <p:nvPr/>
        </p:nvSpPr>
        <p:spPr>
          <a:xfrm>
            <a:off x="3926520" y="5272223"/>
            <a:ext cx="835283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235769" y="5187536"/>
            <a:ext cx="1453709" cy="540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Estrus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8967750" y="645812"/>
            <a:ext cx="914400" cy="612648"/>
          </a:xfrm>
          <a:prstGeom prst="cloudCallou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lus 9"/>
          <p:cNvSpPr/>
          <p:nvPr/>
        </p:nvSpPr>
        <p:spPr>
          <a:xfrm>
            <a:off x="5050780" y="5267453"/>
            <a:ext cx="618186" cy="476518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lus 19"/>
          <p:cNvSpPr/>
          <p:nvPr/>
        </p:nvSpPr>
        <p:spPr>
          <a:xfrm>
            <a:off x="8380002" y="5273894"/>
            <a:ext cx="618186" cy="476518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9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67425"/>
            <a:ext cx="10353762" cy="6439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2D050"/>
                </a:solidFill>
              </a:rPr>
              <a:t>Estrus cycle </a:t>
            </a:r>
            <a:endParaRPr lang="en-US" sz="3600" b="1" dirty="0">
              <a:solidFill>
                <a:srgbClr val="92D050"/>
              </a:solidFill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Include four phases : </a:t>
            </a:r>
          </a:p>
          <a:p>
            <a:pPr lvl="1">
              <a:buFontTx/>
              <a:buChar char="-"/>
            </a:pPr>
            <a:r>
              <a:rPr lang="en-US" sz="2400" b="1" dirty="0" smtClean="0"/>
              <a:t>Proestrus phase </a:t>
            </a:r>
          </a:p>
          <a:p>
            <a:pPr lvl="1">
              <a:buFontTx/>
              <a:buChar char="-"/>
            </a:pPr>
            <a:r>
              <a:rPr lang="en-US" sz="2400" b="1" dirty="0" smtClean="0"/>
              <a:t>Estrus phase </a:t>
            </a:r>
          </a:p>
          <a:p>
            <a:pPr lvl="1">
              <a:buFontTx/>
              <a:buChar char="-"/>
            </a:pPr>
            <a:r>
              <a:rPr lang="en-US" sz="2400" b="1" dirty="0" smtClean="0"/>
              <a:t>Metestrus phase </a:t>
            </a:r>
          </a:p>
          <a:p>
            <a:pPr lvl="1">
              <a:buFontTx/>
              <a:buChar char="-"/>
            </a:pPr>
            <a:r>
              <a:rPr lang="en-US" sz="2400" b="1" dirty="0" smtClean="0"/>
              <a:t>Diestrus phase </a:t>
            </a:r>
          </a:p>
          <a:p>
            <a:pPr lvl="1">
              <a:buFontTx/>
              <a:buChar char="-"/>
            </a:pPr>
            <a:endParaRPr lang="en-US" sz="2400" b="1" dirty="0"/>
          </a:p>
          <a:p>
            <a:pPr lvl="1"/>
            <a:endParaRPr lang="en-US" sz="24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11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67425"/>
            <a:ext cx="10353762" cy="649095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200" b="1" dirty="0">
              <a:effectLst/>
            </a:endParaRPr>
          </a:p>
          <a:p>
            <a:pPr lvl="1"/>
            <a:endParaRPr lang="en-US" sz="2400" b="1" dirty="0" smtClean="0"/>
          </a:p>
          <a:p>
            <a:endParaRPr lang="en-US" dirty="0"/>
          </a:p>
        </p:txBody>
      </p:sp>
      <p:sp>
        <p:nvSpPr>
          <p:cNvPr id="4" name="Minus 3"/>
          <p:cNvSpPr/>
          <p:nvPr/>
        </p:nvSpPr>
        <p:spPr>
          <a:xfrm>
            <a:off x="797459" y="3065171"/>
            <a:ext cx="2280592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2366232" y="3065171"/>
            <a:ext cx="2576806" cy="91440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inus 5"/>
          <p:cNvSpPr/>
          <p:nvPr/>
        </p:nvSpPr>
        <p:spPr>
          <a:xfrm>
            <a:off x="4248957" y="3065171"/>
            <a:ext cx="2576806" cy="914400"/>
          </a:xfrm>
          <a:prstGeom prst="mathMin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inus 6"/>
          <p:cNvSpPr/>
          <p:nvPr/>
        </p:nvSpPr>
        <p:spPr>
          <a:xfrm>
            <a:off x="5628069" y="3065171"/>
            <a:ext cx="6387920" cy="914400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1119389" y="4662151"/>
            <a:ext cx="3413973" cy="18030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7392473" y="4662151"/>
            <a:ext cx="3760096" cy="1803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533362" y="4295103"/>
            <a:ext cx="285911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Estrus cycle 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2" name="Down Arrow Callout 11"/>
          <p:cNvSpPr/>
          <p:nvPr/>
        </p:nvSpPr>
        <p:spPr>
          <a:xfrm>
            <a:off x="1219500" y="2498501"/>
            <a:ext cx="143651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proestrus</a:t>
            </a:r>
            <a:endParaRPr lang="en-US" b="1" dirty="0"/>
          </a:p>
        </p:txBody>
      </p:sp>
      <p:sp>
        <p:nvSpPr>
          <p:cNvPr id="13" name="Down Arrow Callout 12"/>
          <p:cNvSpPr/>
          <p:nvPr/>
        </p:nvSpPr>
        <p:spPr>
          <a:xfrm>
            <a:off x="2871254" y="2479182"/>
            <a:ext cx="1436510" cy="914400"/>
          </a:xfrm>
          <a:prstGeom prst="down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</a:t>
            </a:r>
            <a:r>
              <a:rPr lang="en-US" b="1" dirty="0" smtClean="0"/>
              <a:t>strus</a:t>
            </a:r>
            <a:endParaRPr lang="en-US" b="1" dirty="0"/>
          </a:p>
        </p:txBody>
      </p:sp>
      <p:sp>
        <p:nvSpPr>
          <p:cNvPr id="14" name="Down Arrow Callout 13"/>
          <p:cNvSpPr/>
          <p:nvPr/>
        </p:nvSpPr>
        <p:spPr>
          <a:xfrm>
            <a:off x="4677434" y="2479182"/>
            <a:ext cx="1436510" cy="914400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M</a:t>
            </a:r>
            <a:r>
              <a:rPr lang="en-US" b="1" dirty="0" smtClean="0">
                <a:solidFill>
                  <a:srgbClr val="002060"/>
                </a:solidFill>
              </a:rPr>
              <a:t>etestrus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5" name="Down Arrow Callout 14"/>
          <p:cNvSpPr/>
          <p:nvPr/>
        </p:nvSpPr>
        <p:spPr>
          <a:xfrm>
            <a:off x="7901954" y="2479182"/>
            <a:ext cx="1436510" cy="914400"/>
          </a:xfrm>
          <a:prstGeom prst="down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Diestrus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73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67425"/>
            <a:ext cx="10353762" cy="6439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2D050"/>
                </a:solidFill>
              </a:rPr>
              <a:t>Puberty : </a:t>
            </a:r>
          </a:p>
          <a:p>
            <a:pPr marL="0" indent="0">
              <a:buNone/>
            </a:pPr>
            <a:r>
              <a:rPr lang="en-US" sz="2400" b="1" dirty="0" smtClean="0">
                <a:effectLst/>
              </a:rPr>
              <a:t>The ability of animal to produce oocyte in female or sperm in male</a:t>
            </a:r>
            <a:endParaRPr lang="en-US" sz="2400" b="1" dirty="0">
              <a:effectLst/>
            </a:endParaRPr>
          </a:p>
          <a:p>
            <a:pPr marL="0" indent="0">
              <a:buNone/>
            </a:pPr>
            <a:endParaRPr lang="en-US" sz="3600" b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92D050"/>
                </a:solidFill>
              </a:rPr>
              <a:t>Maturity:</a:t>
            </a:r>
          </a:p>
          <a:p>
            <a:pPr marL="0" indent="0">
              <a:buNone/>
            </a:pPr>
            <a:r>
              <a:rPr lang="en-US" sz="2400" b="1" dirty="0">
                <a:effectLst/>
              </a:rPr>
              <a:t>The ability of male to precipitate the semen inside the female genital tract </a:t>
            </a:r>
          </a:p>
          <a:p>
            <a:pPr marL="0" indent="0">
              <a:buNone/>
            </a:pPr>
            <a:endParaRPr lang="en-US" sz="2400" b="1" dirty="0" smtClean="0">
              <a:effectLst/>
            </a:endParaRPr>
          </a:p>
          <a:p>
            <a:pPr marL="0" indent="0">
              <a:buNone/>
            </a:pPr>
            <a:r>
              <a:rPr lang="en-US" sz="2400" b="1" dirty="0" smtClean="0">
                <a:effectLst/>
              </a:rPr>
              <a:t>Or </a:t>
            </a:r>
            <a:r>
              <a:rPr lang="en-US" sz="2400" b="1" dirty="0">
                <a:effectLst/>
              </a:rPr>
              <a:t>the ability of female for </a:t>
            </a:r>
            <a:r>
              <a:rPr lang="en-US" sz="2400" b="1" dirty="0" smtClean="0">
                <a:effectLst/>
              </a:rPr>
              <a:t>pregnancy </a:t>
            </a:r>
            <a:r>
              <a:rPr lang="en-US" sz="2400" b="1" dirty="0">
                <a:effectLst/>
              </a:rPr>
              <a:t>and parturition    </a:t>
            </a:r>
          </a:p>
          <a:p>
            <a:pPr lvl="1">
              <a:buFontTx/>
              <a:buChar char="-"/>
            </a:pPr>
            <a:endParaRPr lang="en-US" sz="2400" b="1" dirty="0"/>
          </a:p>
          <a:p>
            <a:pPr lvl="1"/>
            <a:endParaRPr lang="en-US" sz="24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8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549" y="154546"/>
            <a:ext cx="11320530" cy="6581104"/>
          </a:xfrm>
        </p:spPr>
        <p:txBody>
          <a:bodyPr>
            <a:noAutofit/>
          </a:bodyPr>
          <a:lstStyle/>
          <a:p>
            <a:r>
              <a:rPr lang="en-US" altLang="en-US" sz="36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3600" dirty="0">
                <a:solidFill>
                  <a:srgbClr val="FFFF00"/>
                </a:solidFill>
                <a:latin typeface="Arial Black" panose="020B0A04020102020204" pitchFamily="34" charset="0"/>
              </a:rPr>
              <a:t/>
            </a:r>
            <a:br>
              <a:rPr lang="en-US" altLang="en-US" sz="3600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2305317"/>
            <a:ext cx="9001462" cy="4430333"/>
          </a:xfrm>
        </p:spPr>
        <p:txBody>
          <a:bodyPr>
            <a:no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677176" y="183674"/>
            <a:ext cx="2575775" cy="9144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Hypothomes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5722748" y="1197927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07380" y="1242905"/>
            <a:ext cx="1507065" cy="48920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GnRH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778062" y="2305316"/>
            <a:ext cx="2374005" cy="914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Pituitary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5722748" y="3393678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22382" y="4913287"/>
            <a:ext cx="148536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Ovary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07380" y="3445094"/>
            <a:ext cx="1507065" cy="48920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FSH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096000" y="4571656"/>
            <a:ext cx="298243" cy="38646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401873" y="4678436"/>
            <a:ext cx="298243" cy="38646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645381" y="4913287"/>
            <a:ext cx="298243" cy="38646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662829" y="5341370"/>
            <a:ext cx="298243" cy="38646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409503" y="5655265"/>
            <a:ext cx="298243" cy="38646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7066687" y="5064900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168158" y="4816259"/>
            <a:ext cx="1507065" cy="1011427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Few Estrogen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9" name="Curved Right Arrow 18"/>
          <p:cNvSpPr/>
          <p:nvPr/>
        </p:nvSpPr>
        <p:spPr>
          <a:xfrm rot="10800000">
            <a:off x="9865211" y="2653048"/>
            <a:ext cx="731520" cy="264670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Plus 19"/>
          <p:cNvSpPr/>
          <p:nvPr/>
        </p:nvSpPr>
        <p:spPr>
          <a:xfrm>
            <a:off x="10636032" y="3406461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786719" y="4327052"/>
            <a:ext cx="950779" cy="48920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FSH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50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549" y="154546"/>
            <a:ext cx="11320530" cy="6581104"/>
          </a:xfrm>
        </p:spPr>
        <p:txBody>
          <a:bodyPr>
            <a:noAutofit/>
          </a:bodyPr>
          <a:lstStyle/>
          <a:p>
            <a:r>
              <a:rPr lang="en-US" altLang="en-US" sz="36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3600" dirty="0">
                <a:solidFill>
                  <a:srgbClr val="FFFF00"/>
                </a:solidFill>
                <a:latin typeface="Arial Black" panose="020B0A04020102020204" pitchFamily="34" charset="0"/>
              </a:rPr>
              <a:t/>
            </a:r>
            <a:br>
              <a:rPr lang="en-US" altLang="en-US" sz="3600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2305317"/>
            <a:ext cx="9001462" cy="4430333"/>
          </a:xfrm>
        </p:spPr>
        <p:txBody>
          <a:bodyPr>
            <a:no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677176" y="183674"/>
            <a:ext cx="2575775" cy="9144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Hypothomes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5722748" y="1197927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07380" y="1242905"/>
            <a:ext cx="1507065" cy="48920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GnRH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778062" y="2305316"/>
            <a:ext cx="2374005" cy="914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Pituitary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5722748" y="3393678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22382" y="4913287"/>
            <a:ext cx="148536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Ovary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145179" y="4382126"/>
            <a:ext cx="1074745" cy="75941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7066687" y="5064900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168158" y="5065076"/>
            <a:ext cx="1507065" cy="489207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E</a:t>
            </a:r>
            <a:r>
              <a:rPr lang="en-US" sz="2000" b="1" dirty="0" smtClean="0">
                <a:solidFill>
                  <a:srgbClr val="002060"/>
                </a:solidFill>
              </a:rPr>
              <a:t>strogen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9" name="Curved Right Arrow 18"/>
          <p:cNvSpPr/>
          <p:nvPr/>
        </p:nvSpPr>
        <p:spPr>
          <a:xfrm rot="10800000">
            <a:off x="9865211" y="2653048"/>
            <a:ext cx="731520" cy="264670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Plus 19"/>
          <p:cNvSpPr/>
          <p:nvPr/>
        </p:nvSpPr>
        <p:spPr>
          <a:xfrm>
            <a:off x="10809898" y="2968482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753617" y="3934397"/>
            <a:ext cx="1114686" cy="48920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L</a:t>
            </a:r>
            <a:r>
              <a:rPr lang="en-US" sz="2000" b="1" dirty="0" smtClean="0">
                <a:solidFill>
                  <a:srgbClr val="002060"/>
                </a:solidFill>
              </a:rPr>
              <a:t>H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3" name="Minus 22"/>
          <p:cNvSpPr/>
          <p:nvPr/>
        </p:nvSpPr>
        <p:spPr>
          <a:xfrm>
            <a:off x="9218023" y="2936478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9117880" y="3931129"/>
            <a:ext cx="1114686" cy="48920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FSH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78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549" y="154546"/>
            <a:ext cx="11320530" cy="6581104"/>
          </a:xfrm>
        </p:spPr>
        <p:txBody>
          <a:bodyPr>
            <a:noAutofit/>
          </a:bodyPr>
          <a:lstStyle/>
          <a:p>
            <a:r>
              <a:rPr lang="en-US" altLang="en-US" sz="36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3600" dirty="0">
                <a:solidFill>
                  <a:srgbClr val="FFFF00"/>
                </a:solidFill>
                <a:latin typeface="Arial Black" panose="020B0A04020102020204" pitchFamily="34" charset="0"/>
              </a:rPr>
              <a:t/>
            </a:r>
            <a:br>
              <a:rPr lang="en-US" altLang="en-US" sz="3600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2305317"/>
            <a:ext cx="9001462" cy="4430333"/>
          </a:xfrm>
        </p:spPr>
        <p:txBody>
          <a:bodyPr>
            <a:no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677176" y="183674"/>
            <a:ext cx="2575775" cy="9144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Hypothomes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5722748" y="1197927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07380" y="1242905"/>
            <a:ext cx="1507065" cy="48920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GnRH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778062" y="2305316"/>
            <a:ext cx="2374005" cy="914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Pituitary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5722748" y="3393678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22382" y="4913287"/>
            <a:ext cx="148536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Ovary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301711" y="3445098"/>
            <a:ext cx="1114686" cy="48920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L</a:t>
            </a:r>
            <a:r>
              <a:rPr lang="en-US" sz="2000" b="1" dirty="0" smtClean="0">
                <a:solidFill>
                  <a:srgbClr val="002060"/>
                </a:solidFill>
              </a:rPr>
              <a:t>H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4" name="Pie 13"/>
          <p:cNvSpPr/>
          <p:nvPr/>
        </p:nvSpPr>
        <p:spPr>
          <a:xfrm>
            <a:off x="6355722" y="4252903"/>
            <a:ext cx="914400" cy="914400"/>
          </a:xfrm>
          <a:prstGeom prst="pi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7001262" y="4307683"/>
            <a:ext cx="264330" cy="238551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8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549" y="154546"/>
            <a:ext cx="11320530" cy="6581104"/>
          </a:xfrm>
        </p:spPr>
        <p:txBody>
          <a:bodyPr>
            <a:noAutofit/>
          </a:bodyPr>
          <a:lstStyle/>
          <a:p>
            <a:r>
              <a:rPr lang="en-US" altLang="en-US" sz="36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3600" dirty="0">
                <a:solidFill>
                  <a:srgbClr val="FFFF00"/>
                </a:solidFill>
                <a:latin typeface="Arial Black" panose="020B0A04020102020204" pitchFamily="34" charset="0"/>
              </a:rPr>
              <a:t/>
            </a:r>
            <a:br>
              <a:rPr lang="en-US" altLang="en-US" sz="3600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2305317"/>
            <a:ext cx="9001462" cy="4430333"/>
          </a:xfrm>
        </p:spPr>
        <p:txBody>
          <a:bodyPr>
            <a:no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677176" y="183674"/>
            <a:ext cx="2575775" cy="9144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Hypothomes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5722748" y="1197927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07380" y="1242905"/>
            <a:ext cx="1507065" cy="48920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GnRH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778062" y="2305316"/>
            <a:ext cx="2374005" cy="914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Pituitary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5722748" y="3393678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22382" y="4913287"/>
            <a:ext cx="148536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Ovary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6836780" y="5064899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900946" y="5058121"/>
            <a:ext cx="1964265" cy="769566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Few Progesterone 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9" name="Curved Right Arrow 18"/>
          <p:cNvSpPr/>
          <p:nvPr/>
        </p:nvSpPr>
        <p:spPr>
          <a:xfrm rot="10800000">
            <a:off x="9929728" y="2607776"/>
            <a:ext cx="731520" cy="264670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Plus 19"/>
          <p:cNvSpPr/>
          <p:nvPr/>
        </p:nvSpPr>
        <p:spPr>
          <a:xfrm>
            <a:off x="10809898" y="2968482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809898" y="3931128"/>
            <a:ext cx="973096" cy="48920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L</a:t>
            </a:r>
            <a:r>
              <a:rPr lang="en-US" sz="2000" b="1" dirty="0" smtClean="0">
                <a:solidFill>
                  <a:srgbClr val="002060"/>
                </a:solidFill>
              </a:rPr>
              <a:t>H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3" name="Minus 22"/>
          <p:cNvSpPr/>
          <p:nvPr/>
        </p:nvSpPr>
        <p:spPr>
          <a:xfrm>
            <a:off x="9472528" y="2987898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9414912" y="3931128"/>
            <a:ext cx="955073" cy="48920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FSH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 rot="1004008">
            <a:off x="5793346" y="4947474"/>
            <a:ext cx="914400" cy="23485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88634" y="3482564"/>
            <a:ext cx="973096" cy="48920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L</a:t>
            </a:r>
            <a:r>
              <a:rPr lang="en-US" sz="2000" b="1" dirty="0" smtClean="0">
                <a:solidFill>
                  <a:srgbClr val="002060"/>
                </a:solidFill>
              </a:rPr>
              <a:t>H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777270" y="4674072"/>
            <a:ext cx="1103300" cy="60722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896290" y="5058121"/>
            <a:ext cx="1964265" cy="769566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Progesterone </a:t>
            </a:r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05" y="3785551"/>
            <a:ext cx="2234230" cy="1848108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2558627" y="4467289"/>
            <a:ext cx="64185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36084" y="4216872"/>
            <a:ext cx="1813538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Prostaglandin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PGF2</a:t>
            </a:r>
            <a:r>
              <a:rPr lang="en-US" b="1" dirty="0">
                <a:solidFill>
                  <a:schemeClr val="bg1"/>
                </a:solidFill>
              </a:rPr>
              <a:t>α</a:t>
            </a:r>
          </a:p>
        </p:txBody>
      </p:sp>
      <p:sp>
        <p:nvSpPr>
          <p:cNvPr id="26" name="Right Arrow 25"/>
          <p:cNvSpPr/>
          <p:nvPr/>
        </p:nvSpPr>
        <p:spPr>
          <a:xfrm>
            <a:off x="5148176" y="4413121"/>
            <a:ext cx="716176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31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7" grpId="0" animBg="1"/>
      <p:bldP spid="22" grpId="0" animBg="1"/>
      <p:bldP spid="11" grpId="0" animBg="1"/>
      <p:bldP spid="25" grpId="0" animBg="1"/>
      <p:bldP spid="13" grpId="0" animBg="1"/>
      <p:bldP spid="14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549" y="154546"/>
            <a:ext cx="11320530" cy="6581104"/>
          </a:xfrm>
        </p:spPr>
        <p:txBody>
          <a:bodyPr>
            <a:noAutofit/>
          </a:bodyPr>
          <a:lstStyle/>
          <a:p>
            <a:r>
              <a:rPr lang="en-US" altLang="en-US" sz="36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3600" dirty="0">
                <a:solidFill>
                  <a:srgbClr val="FFFF00"/>
                </a:solidFill>
                <a:latin typeface="Arial Black" panose="020B0A04020102020204" pitchFamily="34" charset="0"/>
              </a:rPr>
              <a:t/>
            </a:r>
            <a:br>
              <a:rPr lang="en-US" altLang="en-US" sz="3600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2305317"/>
            <a:ext cx="9001462" cy="4430333"/>
          </a:xfrm>
        </p:spPr>
        <p:txBody>
          <a:bodyPr>
            <a:no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677176" y="183674"/>
            <a:ext cx="2575775" cy="9144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Hypothomes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5722748" y="1197927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07380" y="1242905"/>
            <a:ext cx="1507065" cy="48920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GnRH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778062" y="2305316"/>
            <a:ext cx="2374005" cy="914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Pituitary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5722748" y="3393678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22382" y="4913287"/>
            <a:ext cx="148536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Ovary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6836780" y="5064899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900946" y="5058121"/>
            <a:ext cx="1964265" cy="769566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Few Progesterone 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9" name="Curved Right Arrow 18"/>
          <p:cNvSpPr/>
          <p:nvPr/>
        </p:nvSpPr>
        <p:spPr>
          <a:xfrm rot="10800000">
            <a:off x="9929728" y="2607776"/>
            <a:ext cx="731520" cy="264670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Plus 19"/>
          <p:cNvSpPr/>
          <p:nvPr/>
        </p:nvSpPr>
        <p:spPr>
          <a:xfrm>
            <a:off x="10809898" y="2968482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809898" y="3931128"/>
            <a:ext cx="973096" cy="48920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L</a:t>
            </a:r>
            <a:r>
              <a:rPr lang="en-US" sz="2000" b="1" dirty="0" smtClean="0">
                <a:solidFill>
                  <a:srgbClr val="002060"/>
                </a:solidFill>
              </a:rPr>
              <a:t>H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3" name="Minus 22"/>
          <p:cNvSpPr/>
          <p:nvPr/>
        </p:nvSpPr>
        <p:spPr>
          <a:xfrm>
            <a:off x="9472528" y="2987898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9414912" y="3931128"/>
            <a:ext cx="955073" cy="48920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FSH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 rot="1004008">
            <a:off x="5962073" y="4935480"/>
            <a:ext cx="491888" cy="14581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88634" y="3482564"/>
            <a:ext cx="973096" cy="48920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LH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896290" y="5058121"/>
            <a:ext cx="1964265" cy="769566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Progesterone </a:t>
            </a:r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05" y="3785551"/>
            <a:ext cx="2234230" cy="1848108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2558627" y="4467289"/>
            <a:ext cx="64185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36084" y="4216872"/>
            <a:ext cx="1813538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Prostaglandin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PGF2</a:t>
            </a:r>
            <a:r>
              <a:rPr lang="en-US" b="1" dirty="0">
                <a:solidFill>
                  <a:schemeClr val="bg1"/>
                </a:solidFill>
              </a:rPr>
              <a:t>α</a:t>
            </a:r>
          </a:p>
        </p:txBody>
      </p:sp>
      <p:sp>
        <p:nvSpPr>
          <p:cNvPr id="26" name="Right Arrow 25"/>
          <p:cNvSpPr/>
          <p:nvPr/>
        </p:nvSpPr>
        <p:spPr>
          <a:xfrm>
            <a:off x="5148176" y="4413121"/>
            <a:ext cx="716176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3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32196</TotalTime>
  <Words>299</Words>
  <Application>Microsoft Office PowerPoint</Application>
  <PresentationFormat>Widescreen</PresentationFormat>
  <Paragraphs>138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Bookman Old Style</vt:lpstr>
      <vt:lpstr>Rockwell</vt:lpstr>
      <vt:lpstr>Damask</vt:lpstr>
      <vt:lpstr>Reproduction in farm animals  </vt:lpstr>
      <vt:lpstr> </vt:lpstr>
      <vt:lpstr> </vt:lpstr>
      <vt:lpstr> </vt:lpstr>
      <vt:lpstr>  </vt:lpstr>
      <vt:lpstr>  </vt:lpstr>
      <vt:lpstr>  </vt:lpstr>
      <vt:lpstr>  </vt:lpstr>
      <vt:lpstr>  </vt:lpstr>
      <vt:lpstr> 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NAME OF GOD</dc:title>
  <dc:creator>HUSAM</dc:creator>
  <cp:lastModifiedBy>reviewer</cp:lastModifiedBy>
  <cp:revision>306</cp:revision>
  <dcterms:created xsi:type="dcterms:W3CDTF">2017-12-05T13:26:36Z</dcterms:created>
  <dcterms:modified xsi:type="dcterms:W3CDTF">2018-12-06T07:29:03Z</dcterms:modified>
</cp:coreProperties>
</file>